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7559675" cy="10691813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80" d="100"/>
          <a:sy n="80" d="100"/>
        </p:scale>
        <p:origin x="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600120" y="868320"/>
            <a:ext cx="6133320" cy="238680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Training a Robotic Hand in Object Orientation Tasks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0" name="CustomShape 2"/>
          <p:cNvSpPr/>
          <p:nvPr/>
        </p:nvSpPr>
        <p:spPr>
          <a:xfrm>
            <a:off x="600120" y="3617640"/>
            <a:ext cx="5495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 dirty="0">
                <a:solidFill>
                  <a:srgbClr val="FFFFFF"/>
                </a:solidFill>
                <a:latin typeface="Calibri"/>
              </a:rPr>
              <a:t>A research by: Amir Pliev, Raphael Fortunato, Mike </a:t>
            </a:r>
            <a:r>
              <a:rPr lang="en-US" sz="1800" b="0" strike="noStrike" spc="-1" dirty="0" err="1">
                <a:solidFill>
                  <a:srgbClr val="FFFFFF"/>
                </a:solidFill>
                <a:latin typeface="Calibri"/>
              </a:rPr>
              <a:t>Nies</a:t>
            </a:r>
            <a:r>
              <a:rPr lang="en-US" sz="1800" b="0" strike="noStrike" spc="-1" dirty="0">
                <a:solidFill>
                  <a:srgbClr val="FFFFFF"/>
                </a:solidFill>
                <a:latin typeface="Calibri"/>
              </a:rPr>
              <a:t> and Julio </a:t>
            </a:r>
            <a:r>
              <a:rPr lang="en-US" sz="1800" b="0" strike="noStrike" spc="-1" dirty="0" err="1">
                <a:solidFill>
                  <a:srgbClr val="FFFFFF"/>
                </a:solidFill>
                <a:latin typeface="Calibri"/>
              </a:rPr>
              <a:t>Goodsaid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41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A14EF-8965-4176-96F3-19B0D2005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704" y="651504"/>
            <a:ext cx="5749296" cy="57492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>
            <a:extLst>
              <a:ext uri="{FF2B5EF4-FFF2-40B4-BE49-F238E27FC236}">
                <a16:creationId xmlns:a16="http://schemas.microsoft.com/office/drawing/2014/main" id="{EE5A9ABE-78AE-4A74-A752-A1E79AB22AEE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82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Conclusion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600120" y="24530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Distance and Impact did not increase training efficiency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4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Metrics do not capture essential states making agent unfamiliar to many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4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1" strike="noStrike" spc="-1" dirty="0">
                <a:solidFill>
                  <a:srgbClr val="FFFFFF"/>
                </a:solidFill>
                <a:latin typeface="Calibri"/>
              </a:rPr>
              <a:t>Future Research: </a:t>
            </a: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Implementation of PER using another metric (TDE)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 err="1">
                <a:solidFill>
                  <a:srgbClr val="FFFFFF"/>
                </a:solidFill>
                <a:latin typeface="Calibri"/>
                <a:ea typeface="DejaVu Sans"/>
              </a:rPr>
              <a:t>Timelapse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7"/>
          <p:cNvPicPr/>
          <p:nvPr/>
        </p:nvPicPr>
        <p:blipFill>
          <a:blip r:embed="rId2"/>
          <a:stretch/>
        </p:blipFill>
        <p:spPr>
          <a:xfrm>
            <a:off x="-135000" y="932040"/>
            <a:ext cx="12039480" cy="6771960"/>
          </a:xfrm>
          <a:prstGeom prst="rect">
            <a:avLst/>
          </a:prstGeom>
          <a:ln>
            <a:noFill/>
          </a:ln>
        </p:spPr>
      </p:pic>
      <p:sp>
        <p:nvSpPr>
          <p:cNvPr id="86" name="CustomShape 1"/>
          <p:cNvSpPr/>
          <p:nvPr/>
        </p:nvSpPr>
        <p:spPr>
          <a:xfrm>
            <a:off x="4035600" y="77976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Questions?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2448000" y="190800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>
                <a:solidFill>
                  <a:srgbClr val="FFFFFF"/>
                </a:solidFill>
                <a:latin typeface="Calibri"/>
                <a:ea typeface="DejaVu Sans"/>
              </a:rPr>
              <a:t>Timelapse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AE181C1-6D41-4D25-B5E6-048747755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672" y="-493839"/>
            <a:ext cx="4946328" cy="4946328"/>
          </a:xfrm>
          <a:prstGeom prst="rect">
            <a:avLst/>
          </a:prstGeom>
        </p:spPr>
      </p:pic>
      <p:sp>
        <p:nvSpPr>
          <p:cNvPr id="43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>
                <a:solidFill>
                  <a:srgbClr val="FFFFFF"/>
                </a:solidFill>
                <a:latin typeface="Rubik"/>
              </a:rPr>
              <a:t>Content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600120" y="212220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Reinforcement Learning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Deep Deterministic Policy Gradient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Hindsight and Prioritized Experience Replay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Results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Conclusion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43FD1B3-D850-4D1D-878B-8467BE2B6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672" y="-493839"/>
            <a:ext cx="4946328" cy="4946328"/>
          </a:xfrm>
          <a:prstGeom prst="rect">
            <a:avLst/>
          </a:prstGeom>
        </p:spPr>
      </p:pic>
      <p:sp>
        <p:nvSpPr>
          <p:cNvPr id="47" name="CustomShape 1"/>
          <p:cNvSpPr/>
          <p:nvPr/>
        </p:nvSpPr>
        <p:spPr>
          <a:xfrm>
            <a:off x="600120" y="868320"/>
            <a:ext cx="7043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 err="1">
                <a:solidFill>
                  <a:srgbClr val="FFFFFF"/>
                </a:solidFill>
                <a:latin typeface="Rubik"/>
              </a:rPr>
              <a:t>OpenAI</a:t>
            </a: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 Gym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600120" y="207288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Reinforcement learning playground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Provides multiple environments to train agents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Agents can (most of the times) be transferred to other similar environments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7">
            <a:extLst>
              <a:ext uri="{FF2B5EF4-FFF2-40B4-BE49-F238E27FC236}">
                <a16:creationId xmlns:a16="http://schemas.microsoft.com/office/drawing/2014/main" id="{ADF79839-CF93-43EC-940E-0A24878A3BC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51" name="CustomShape 1"/>
          <p:cNvSpPr/>
          <p:nvPr/>
        </p:nvSpPr>
        <p:spPr>
          <a:xfrm>
            <a:off x="600120" y="868320"/>
            <a:ext cx="7043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strike="noStrike" spc="-1" dirty="0">
                <a:solidFill>
                  <a:srgbClr val="FFFFFF"/>
                </a:solidFill>
                <a:latin typeface="Rubik"/>
              </a:rPr>
              <a:t>Deep Reinforcement Learning</a:t>
            </a:r>
            <a:endParaRPr lang="en-US" sz="3300" b="0" strike="noStrike" spc="-1" dirty="0">
              <a:latin typeface="Arial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600120" y="1903198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Positive and negative reinforcement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Exploration happens through randomness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Uses Neural Network as function approximator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  <p:sp>
        <p:nvSpPr>
          <p:cNvPr id="53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Begin learning: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54" name="Picture 5"/>
          <p:cNvPicPr/>
          <p:nvPr/>
        </p:nvPicPr>
        <p:blipFill>
          <a:blip r:embed="rId3"/>
          <a:stretch/>
        </p:blipFill>
        <p:spPr>
          <a:xfrm>
            <a:off x="958680" y="4040640"/>
            <a:ext cx="4295520" cy="169380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5" name="Picture 6"/>
          <p:cNvPicPr/>
          <p:nvPr/>
        </p:nvPicPr>
        <p:blipFill>
          <a:blip r:embed="rId4"/>
          <a:stretch/>
        </p:blipFill>
        <p:spPr>
          <a:xfrm>
            <a:off x="6830640" y="4037400"/>
            <a:ext cx="4392360" cy="169380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6" name="CustomShape 4"/>
          <p:cNvSpPr/>
          <p:nvPr/>
        </p:nvSpPr>
        <p:spPr>
          <a:xfrm>
            <a:off x="5815800" y="4591800"/>
            <a:ext cx="453240" cy="452880"/>
          </a:xfrm>
          <a:prstGeom prst="mathPlus">
            <a:avLst>
              <a:gd name="adj1" fmla="val 2352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2DF383B-B3CF-498F-8A87-A5D84F2C6B8D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58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Bellman Equation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59" name="CustomShape 2"/>
          <p:cNvSpPr/>
          <p:nvPr/>
        </p:nvSpPr>
        <p:spPr>
          <a:xfrm>
            <a:off x="600120" y="181800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Agent improves by minimizing the MSE loss of the bellman equation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0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i="1" spc="-1" dirty="0">
                <a:solidFill>
                  <a:srgbClr val="FFFFFF"/>
                </a:solidFill>
                <a:latin typeface="Calibri"/>
              </a:rPr>
              <a:t>Becomes better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1" name="Picture 3"/>
          <p:cNvPicPr/>
          <p:nvPr/>
        </p:nvPicPr>
        <p:blipFill>
          <a:blip r:embed="rId3"/>
          <a:stretch/>
        </p:blipFill>
        <p:spPr>
          <a:xfrm>
            <a:off x="70920" y="2914920"/>
            <a:ext cx="9871200" cy="1479600"/>
          </a:xfrm>
          <a:prstGeom prst="rect">
            <a:avLst/>
          </a:prstGeom>
          <a:ln>
            <a:noFill/>
          </a:ln>
        </p:spPr>
      </p:pic>
      <p:pic>
        <p:nvPicPr>
          <p:cNvPr id="62" name="Picture 4"/>
          <p:cNvPicPr/>
          <p:nvPr/>
        </p:nvPicPr>
        <p:blipFill>
          <a:blip r:embed="rId4"/>
          <a:stretch/>
        </p:blipFill>
        <p:spPr>
          <a:xfrm>
            <a:off x="0" y="4280040"/>
            <a:ext cx="12406680" cy="158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7"/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64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DDPG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65" name="CustomShape 2"/>
          <p:cNvSpPr/>
          <p:nvPr/>
        </p:nvSpPr>
        <p:spPr>
          <a:xfrm>
            <a:off x="600120" y="2245320"/>
            <a:ext cx="6573678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Actor and Critic cooperation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285840" indent="-2851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Select the best action to perform in a given state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285840" indent="-2851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The critic network is tasked with finding the proper Q-value for a given state action pair. 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66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Intermediate: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7" name="Picture 2"/>
          <p:cNvPicPr/>
          <p:nvPr/>
        </p:nvPicPr>
        <p:blipFill>
          <a:blip r:embed="rId3"/>
          <a:srcRect l="20880" t="2769" r="20898" b="-36"/>
          <a:stretch/>
        </p:blipFill>
        <p:spPr>
          <a:xfrm>
            <a:off x="7671340" y="3260160"/>
            <a:ext cx="3006720" cy="304416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CustomShape 2">
            <a:extLst>
              <a:ext uri="{FF2B5EF4-FFF2-40B4-BE49-F238E27FC236}">
                <a16:creationId xmlns:a16="http://schemas.microsoft.com/office/drawing/2014/main" id="{FAA784AF-E1DD-4B44-9BE1-297368F25205}"/>
              </a:ext>
            </a:extLst>
          </p:cNvPr>
          <p:cNvSpPr/>
          <p:nvPr/>
        </p:nvSpPr>
        <p:spPr>
          <a:xfrm>
            <a:off x="600120" y="1596442"/>
            <a:ext cx="5753546" cy="525398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</a:pPr>
            <a:r>
              <a:rPr lang="en-US" sz="1400" b="0" strike="noStrike" spc="-1" dirty="0">
                <a:solidFill>
                  <a:srgbClr val="FFFFFF"/>
                </a:solidFill>
                <a:latin typeface="Calibri"/>
              </a:rPr>
              <a:t>(Deep Deterministic Policy Gradient)</a:t>
            </a: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>
            <a:extLst>
              <a:ext uri="{FF2B5EF4-FFF2-40B4-BE49-F238E27FC236}">
                <a16:creationId xmlns:a16="http://schemas.microsoft.com/office/drawing/2014/main" id="{55E6E192-C186-47BD-BA59-2EE9AFC37A1E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69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HER and PER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70" name="CustomShape 2"/>
          <p:cNvSpPr/>
          <p:nvPr/>
        </p:nvSpPr>
        <p:spPr>
          <a:xfrm>
            <a:off x="600120" y="21623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20000"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Hindsight Experience Replay (HER)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Achieved goal becomes actual goal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Future-k variation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Learning from negative experiences</a:t>
            </a: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Prioritized Experience Replay (PER)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Prioritize “important” experiences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Hopefully also speeds up the learning process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Our variation: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Focus on Distance metric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Focus on Impact metric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70% in sample is ‘important’</a:t>
            </a: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1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Advanced learner: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>
            <a:extLst>
              <a:ext uri="{FF2B5EF4-FFF2-40B4-BE49-F238E27FC236}">
                <a16:creationId xmlns:a16="http://schemas.microsoft.com/office/drawing/2014/main" id="{A662407A-D47C-479B-909C-EFA4CDF7D8C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73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Parameters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600120" y="224532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Network layers</a:t>
            </a:r>
            <a:endParaRPr lang="en-US" sz="28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3 layers with 256 units and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Calibri"/>
              </a:rPr>
              <a:t>ReLU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Epochs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				= 90 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Future-k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				= 4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Probability of HER 		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= 0,8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Distribution of PER	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	= 0,7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  <p:sp>
        <p:nvSpPr>
          <p:cNvPr id="75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Final stages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2B6F5161-B7A3-4543-BC0A-86E57B57CAA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185540" y="0"/>
            <a:ext cx="7472880" cy="420300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>
                <a:solidFill>
                  <a:srgbClr val="FFFFFF"/>
                </a:solidFill>
                <a:latin typeface="Rubik"/>
              </a:rPr>
              <a:t>Results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600120" y="23774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Final demo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Normal HER outperformed our version of PER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PER seems to not process all states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Master: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80" name="Picture 79"/>
          <p:cNvPicPr/>
          <p:nvPr/>
        </p:nvPicPr>
        <p:blipFill>
          <a:blip r:embed="rId3"/>
          <a:stretch/>
        </p:blipFill>
        <p:spPr>
          <a:xfrm>
            <a:off x="7223760" y="3184920"/>
            <a:ext cx="4409280" cy="3306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301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Rubik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 Robotic Arm in Object Orientation Tasks</dc:title>
  <dc:subject/>
  <dc:creator>Amir Pliev</dc:creator>
  <dc:description/>
  <cp:lastModifiedBy>Amir Pliev</cp:lastModifiedBy>
  <cp:revision>16</cp:revision>
  <dcterms:created xsi:type="dcterms:W3CDTF">2020-01-22T12:30:24Z</dcterms:created>
  <dcterms:modified xsi:type="dcterms:W3CDTF">2020-01-23T20:43:01Z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